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11"/>
    <p:restoredTop sz="79189"/>
  </p:normalViewPr>
  <p:slideViewPr>
    <p:cSldViewPr>
      <p:cViewPr>
        <p:scale>
          <a:sx n="110" d="100"/>
          <a:sy n="110" d="100"/>
        </p:scale>
        <p:origin x="1984" y="-3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0128-02BF-4717-A1AA-0B17A9F0BB9D}" type="datetimeFigureOut">
              <a:rPr lang="it-IT" smtClean="0"/>
              <a:pPr/>
              <a:t>03/11/17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1C47E-C11A-4800-9644-AEF596A500EB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38367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0128-02BF-4717-A1AA-0B17A9F0BB9D}" type="datetimeFigureOut">
              <a:rPr lang="it-IT" smtClean="0"/>
              <a:pPr/>
              <a:t>03/11/17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1C47E-C11A-4800-9644-AEF596A500EB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6565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0128-02BF-4717-A1AA-0B17A9F0BB9D}" type="datetimeFigureOut">
              <a:rPr lang="it-IT" smtClean="0"/>
              <a:pPr/>
              <a:t>03/11/17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1C47E-C11A-4800-9644-AEF596A500EB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3951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0128-02BF-4717-A1AA-0B17A9F0BB9D}" type="datetimeFigureOut">
              <a:rPr lang="it-IT" smtClean="0"/>
              <a:pPr/>
              <a:t>03/11/17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1C47E-C11A-4800-9644-AEF596A500EB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164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0128-02BF-4717-A1AA-0B17A9F0BB9D}" type="datetimeFigureOut">
              <a:rPr lang="it-IT" smtClean="0"/>
              <a:pPr/>
              <a:t>03/11/17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1C47E-C11A-4800-9644-AEF596A500EB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0898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0128-02BF-4717-A1AA-0B17A9F0BB9D}" type="datetimeFigureOut">
              <a:rPr lang="it-IT" smtClean="0"/>
              <a:pPr/>
              <a:t>03/11/17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1C47E-C11A-4800-9644-AEF596A500EB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31320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0128-02BF-4717-A1AA-0B17A9F0BB9D}" type="datetimeFigureOut">
              <a:rPr lang="it-IT" smtClean="0"/>
              <a:pPr/>
              <a:t>03/11/17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1C47E-C11A-4800-9644-AEF596A500EB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6581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0128-02BF-4717-A1AA-0B17A9F0BB9D}" type="datetimeFigureOut">
              <a:rPr lang="it-IT" smtClean="0"/>
              <a:pPr/>
              <a:t>03/11/17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1C47E-C11A-4800-9644-AEF596A500EB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524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0128-02BF-4717-A1AA-0B17A9F0BB9D}" type="datetimeFigureOut">
              <a:rPr lang="it-IT" smtClean="0"/>
              <a:pPr/>
              <a:t>03/11/17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1C47E-C11A-4800-9644-AEF596A500EB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6749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0128-02BF-4717-A1AA-0B17A9F0BB9D}" type="datetimeFigureOut">
              <a:rPr lang="it-IT" smtClean="0"/>
              <a:pPr/>
              <a:t>03/11/17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1C47E-C11A-4800-9644-AEF596A500EB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1784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F0128-02BF-4717-A1AA-0B17A9F0BB9D}" type="datetimeFigureOut">
              <a:rPr lang="it-IT" smtClean="0"/>
              <a:pPr/>
              <a:t>03/11/17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1C47E-C11A-4800-9644-AEF596A500EB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75532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FFFF99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F0128-02BF-4717-A1AA-0B17A9F0BB9D}" type="datetimeFigureOut">
              <a:rPr lang="it-IT" smtClean="0"/>
              <a:pPr/>
              <a:t>03/11/17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1C47E-C11A-4800-9644-AEF596A500EB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3653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7504" y="2708920"/>
            <a:ext cx="8892480" cy="2088232"/>
          </a:xfrm>
          <a:prstGeom prst="roundRect">
            <a:avLst/>
          </a:prstGeom>
          <a:solidFill>
            <a:srgbClr val="00FFFF"/>
          </a:solidFill>
          <a:ln w="28575"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 contourW="12700" prstMaterial="metal">
            <a:bevelT w="63500" h="25400"/>
            <a:contourClr>
              <a:srgbClr val="002060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Diritti civili e diritti umani:</a:t>
            </a:r>
            <a:b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promozione – pratica – negazione nella società attuale.</a:t>
            </a:r>
            <a:b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sz="2300" b="1" dirty="0" err="1" smtClean="0">
                <a:solidFill>
                  <a:schemeClr val="accent1">
                    <a:lumMod val="50000"/>
                  </a:schemeClr>
                </a:solidFill>
              </a:rPr>
              <a:t>Inclusività</a:t>
            </a:r>
            <a:r>
              <a:rPr lang="it-IT" sz="2300" b="1" dirty="0" smtClean="0">
                <a:solidFill>
                  <a:schemeClr val="accent1">
                    <a:lumMod val="50000"/>
                  </a:schemeClr>
                </a:solidFill>
              </a:rPr>
              <a:t>/responsabilità </a:t>
            </a:r>
            <a:r>
              <a:rPr lang="it-IT" sz="2300" b="1" dirty="0">
                <a:solidFill>
                  <a:schemeClr val="accent1">
                    <a:lumMod val="50000"/>
                  </a:schemeClr>
                </a:solidFill>
              </a:rPr>
              <a:t>sociale ed </a:t>
            </a:r>
            <a:r>
              <a:rPr lang="it-IT" sz="2300" b="1" dirty="0" smtClean="0">
                <a:solidFill>
                  <a:schemeClr val="accent1">
                    <a:lumMod val="50000"/>
                  </a:schemeClr>
                </a:solidFill>
              </a:rPr>
              <a:t>individuale/ partecipazione </a:t>
            </a:r>
            <a:r>
              <a:rPr lang="it-IT" sz="2300" b="1" dirty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it-IT" sz="23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sz="2300" b="1" dirty="0">
                <a:solidFill>
                  <a:schemeClr val="accent1">
                    <a:lumMod val="50000"/>
                  </a:schemeClr>
                </a:solidFill>
              </a:rPr>
              <a:t>contro le violenze</a:t>
            </a:r>
            <a:br>
              <a:rPr lang="it-IT" sz="23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sz="2300" b="1" dirty="0">
                <a:solidFill>
                  <a:schemeClr val="accent1">
                    <a:lumMod val="50000"/>
                  </a:schemeClr>
                </a:solidFill>
              </a:rPr>
              <a:t>[politiche – socio economiche – culturali e religiose]</a:t>
            </a:r>
            <a:br>
              <a:rPr lang="it-IT" sz="2300" b="1" dirty="0">
                <a:solidFill>
                  <a:schemeClr val="accent1">
                    <a:lumMod val="50000"/>
                  </a:schemeClr>
                </a:solidFill>
              </a:rPr>
            </a:br>
            <a:endParaRPr lang="it-IT" sz="23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1164" y="4940600"/>
            <a:ext cx="1958375" cy="122527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8494" y="332656"/>
            <a:ext cx="2165954" cy="1656184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6516216" y="6309320"/>
            <a:ext cx="2448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dirty="0" smtClean="0">
                <a:solidFill>
                  <a:srgbClr val="002060"/>
                </a:solidFill>
              </a:rPr>
              <a:t>Diego Parzani – 23/11/2015</a:t>
            </a:r>
            <a:endParaRPr lang="it-IT" sz="1400" dirty="0">
              <a:solidFill>
                <a:srgbClr val="002060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2843808" y="301846"/>
            <a:ext cx="33123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Protocollo</a:t>
            </a:r>
          </a:p>
          <a:p>
            <a:pPr algn="ctr"/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MIUR -Associazione dei Familiari delle Vittime del terrorismo e delle stragi</a:t>
            </a:r>
          </a:p>
        </p:txBody>
      </p:sp>
      <p:pic>
        <p:nvPicPr>
          <p:cNvPr id="7" name="Immagine 6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958" y="301846"/>
            <a:ext cx="2426826" cy="193899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34382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99592" y="1122775"/>
            <a:ext cx="7315200" cy="1370121"/>
          </a:xfrm>
          <a:prstGeom prst="roundRect">
            <a:avLst/>
          </a:prstGeom>
          <a:solidFill>
            <a:srgbClr val="00FFFF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algn="ctr"/>
            <a:r>
              <a:rPr lang="it-IT" sz="2400" b="1" dirty="0">
                <a:solidFill>
                  <a:srgbClr val="C00000"/>
                </a:solidFill>
              </a:rPr>
              <a:t>FILONE </a:t>
            </a:r>
            <a:r>
              <a:rPr lang="it-IT" sz="2400" b="1" dirty="0" smtClean="0">
                <a:solidFill>
                  <a:srgbClr val="C00000"/>
                </a:solidFill>
              </a:rPr>
              <a:t>1- </a:t>
            </a: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LE «BATTAGLIE» SOCIALI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la 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difficile promozione dei diritti civili ed individuali dagli anni S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ettanta </a:t>
            </a:r>
            <a:r>
              <a:rPr lang="it-IT" sz="2400" dirty="0">
                <a:solidFill>
                  <a:schemeClr val="accent1">
                    <a:lumMod val="50000"/>
                  </a:schemeClr>
                </a:solidFill>
              </a:rPr>
              <a:t>del XX secolo in </a:t>
            </a:r>
            <a:r>
              <a:rPr lang="it-IT" sz="2400" dirty="0" smtClean="0">
                <a:solidFill>
                  <a:schemeClr val="accent1">
                    <a:lumMod val="50000"/>
                  </a:schemeClr>
                </a:solidFill>
              </a:rPr>
              <a:t>Italia</a:t>
            </a:r>
            <a:endParaRPr lang="it-IT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27584" y="2697785"/>
            <a:ext cx="7488832" cy="3539527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lvl="0" algn="just">
              <a:buClr>
                <a:schemeClr val="accent1">
                  <a:lumMod val="50000"/>
                </a:schemeClr>
              </a:buClr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L’evoluzione del concetto di famiglia dal secondo dopoguerra ad oggi: famiglia tradizionale / famiglia allargata / coppie di 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fatto</a:t>
            </a:r>
          </a:p>
          <a:p>
            <a:pPr lvl="0" algn="just">
              <a:buClr>
                <a:schemeClr val="accent1">
                  <a:lumMod val="50000"/>
                </a:schemeClr>
              </a:buClr>
            </a:pP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buClr>
                <a:schemeClr val="accent1">
                  <a:lumMod val="50000"/>
                </a:schemeClr>
              </a:buClr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Il ruolo della donna nell’evoluzione del diritto di famiglia e del costume: dalla legge sul divorzio alla fecondazione 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assistita</a:t>
            </a:r>
          </a:p>
          <a:p>
            <a:pPr lvl="0" algn="just">
              <a:buClr>
                <a:schemeClr val="accent1">
                  <a:lumMod val="50000"/>
                </a:schemeClr>
              </a:buClr>
            </a:pP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buClr>
                <a:schemeClr val="accent1">
                  <a:lumMod val="50000"/>
                </a:schemeClr>
              </a:buClr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I diritti individuali e sociali negati. Il sistema carcerario italiano all’inizio del XXI secolo: la democrazia “sospesa” tra disinformazione e pregiudizio </a:t>
            </a:r>
          </a:p>
          <a:p>
            <a:pPr>
              <a:buClr>
                <a:schemeClr val="accent1">
                  <a:lumMod val="50000"/>
                </a:schemeClr>
              </a:buClr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151995"/>
            <a:ext cx="1066810" cy="815731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571" y="151995"/>
            <a:ext cx="1224137" cy="765891"/>
          </a:xfrm>
          <a:prstGeom prst="rect">
            <a:avLst/>
          </a:prstGeom>
          <a:solidFill>
            <a:schemeClr val="bg1"/>
          </a:solidFill>
        </p:spPr>
      </p:pic>
      <p:sp>
        <p:nvSpPr>
          <p:cNvPr id="6" name="CasellaDiTesto 5"/>
          <p:cNvSpPr txBox="1"/>
          <p:nvPr/>
        </p:nvSpPr>
        <p:spPr>
          <a:xfrm>
            <a:off x="1819390" y="725525"/>
            <a:ext cx="639540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>
                <a:solidFill>
                  <a:schemeClr val="accent1">
                    <a:lumMod val="50000"/>
                  </a:schemeClr>
                </a:solidFill>
              </a:rPr>
              <a:t>Protocollo    MIUR </a:t>
            </a:r>
            <a:r>
              <a:rPr lang="it-IT" sz="700" b="1" dirty="0">
                <a:solidFill>
                  <a:schemeClr val="accent1">
                    <a:lumMod val="50000"/>
                  </a:schemeClr>
                </a:solidFill>
              </a:rPr>
              <a:t>-Associazione dei Familiari delle Vittime del terrorismo e delle stragi</a:t>
            </a:r>
          </a:p>
          <a:p>
            <a:pPr algn="ctr"/>
            <a:r>
              <a:rPr lang="it-IT" sz="1200" dirty="0" smtClean="0">
                <a:solidFill>
                  <a:srgbClr val="002060"/>
                </a:solidFill>
              </a:rPr>
              <a:t>Diego Parzani – 23/11/2015</a:t>
            </a:r>
            <a:endParaRPr lang="it-IT" sz="1200" dirty="0">
              <a:solidFill>
                <a:srgbClr val="002060"/>
              </a:solidFill>
            </a:endParaRPr>
          </a:p>
        </p:txBody>
      </p:sp>
      <p:pic>
        <p:nvPicPr>
          <p:cNvPr id="7" name="Immagin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43326"/>
            <a:ext cx="1152128" cy="824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8666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7584" y="834743"/>
            <a:ext cx="7315200" cy="1154097"/>
          </a:xfrm>
          <a:prstGeom prst="roundRect">
            <a:avLst/>
          </a:prstGeom>
          <a:solidFill>
            <a:srgbClr val="00FFFF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it-IT" sz="2400" b="1" dirty="0">
                <a:solidFill>
                  <a:srgbClr val="C00000"/>
                </a:solidFill>
              </a:rPr>
              <a:t>FILONE </a:t>
            </a:r>
            <a:r>
              <a:rPr lang="it-IT" sz="2400" b="1" dirty="0" smtClean="0">
                <a:solidFill>
                  <a:srgbClr val="C00000"/>
                </a:solidFill>
              </a:rPr>
              <a:t>2/</a:t>
            </a:r>
            <a:r>
              <a:rPr lang="it-IT" sz="1400" b="1" dirty="0" smtClean="0">
                <a:solidFill>
                  <a:srgbClr val="C00000"/>
                </a:solidFill>
              </a:rPr>
              <a:t>a</a:t>
            </a:r>
            <a:r>
              <a:rPr lang="it-IT" sz="2400" b="1" dirty="0" smtClean="0">
                <a:solidFill>
                  <a:srgbClr val="C00000"/>
                </a:solidFill>
              </a:rPr>
              <a:t> </a:t>
            </a: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- LA </a:t>
            </a: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VIOLENZA FONDAMENTALISTA </a:t>
            </a: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CULTURALE </a:t>
            </a: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E RELIGIOSA </a:t>
            </a:r>
            <a:b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nella globalizzazione del XXI secolo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9592" y="2132856"/>
            <a:ext cx="7315200" cy="403244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Clr>
                <a:schemeClr val="accent1">
                  <a:lumMod val="50000"/>
                </a:schemeClr>
              </a:buClr>
            </a:pPr>
            <a:endParaRPr lang="it-IT" sz="2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accent1">
                  <a:lumMod val="50000"/>
                </a:schemeClr>
              </a:buClr>
            </a:pPr>
            <a:r>
              <a:rPr lang="it-IT" sz="2200" dirty="0" smtClean="0">
                <a:solidFill>
                  <a:schemeClr val="accent1">
                    <a:lumMod val="50000"/>
                  </a:schemeClr>
                </a:solidFill>
              </a:rPr>
              <a:t>L’uso </a:t>
            </a:r>
            <a:r>
              <a:rPr lang="it-IT" sz="2200" dirty="0">
                <a:solidFill>
                  <a:schemeClr val="accent1">
                    <a:lumMod val="50000"/>
                  </a:schemeClr>
                </a:solidFill>
              </a:rPr>
              <a:t>strumentale della religione da parte delle élite politiche ed economiche; </a:t>
            </a:r>
            <a:endParaRPr lang="it-IT" sz="2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accent1">
                  <a:lumMod val="50000"/>
                </a:schemeClr>
              </a:buClr>
            </a:pPr>
            <a:endParaRPr lang="it-IT" sz="22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accent1">
                  <a:lumMod val="50000"/>
                </a:schemeClr>
              </a:buClr>
            </a:pPr>
            <a:r>
              <a:rPr lang="it-IT" sz="2200" dirty="0">
                <a:solidFill>
                  <a:schemeClr val="accent1">
                    <a:lumMod val="50000"/>
                  </a:schemeClr>
                </a:solidFill>
              </a:rPr>
              <a:t>Identità culturale e masse: la paura della diversità / violenza e diversità / il riconoscimento </a:t>
            </a:r>
            <a:r>
              <a:rPr lang="it-IT" sz="2200" dirty="0" smtClean="0">
                <a:solidFill>
                  <a:schemeClr val="accent1">
                    <a:lumMod val="50000"/>
                  </a:schemeClr>
                </a:solidFill>
              </a:rPr>
              <a:t>dell’altro</a:t>
            </a:r>
          </a:p>
          <a:p>
            <a:pPr algn="just">
              <a:buClr>
                <a:schemeClr val="accent1">
                  <a:lumMod val="50000"/>
                </a:schemeClr>
              </a:buClr>
            </a:pPr>
            <a:endParaRPr lang="it-IT" sz="22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accent1">
                  <a:lumMod val="50000"/>
                </a:schemeClr>
              </a:buClr>
            </a:pPr>
            <a:r>
              <a:rPr lang="it-IT" sz="2200" dirty="0">
                <a:solidFill>
                  <a:schemeClr val="accent1">
                    <a:lumMod val="50000"/>
                  </a:schemeClr>
                </a:solidFill>
              </a:rPr>
              <a:t>La religione come strumento di giustificazione della violenza e </a:t>
            </a:r>
            <a:r>
              <a:rPr lang="it-IT" sz="2200" dirty="0" smtClean="0">
                <a:solidFill>
                  <a:schemeClr val="accent1">
                    <a:lumMod val="50000"/>
                  </a:schemeClr>
                </a:solidFill>
              </a:rPr>
              <a:t>dell’intolleranza</a:t>
            </a:r>
            <a:endParaRPr lang="it-IT" sz="22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8648" y="151995"/>
            <a:ext cx="784418" cy="599801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51995"/>
            <a:ext cx="900100" cy="56315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6" name="Immagin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1608" y="110839"/>
            <a:ext cx="847152" cy="579888"/>
          </a:xfrm>
          <a:prstGeom prst="rect">
            <a:avLst/>
          </a:prstGeom>
          <a:noFill/>
        </p:spPr>
      </p:pic>
      <p:sp>
        <p:nvSpPr>
          <p:cNvPr id="7" name="CasellaDiTesto 6"/>
          <p:cNvSpPr txBox="1"/>
          <p:nvPr/>
        </p:nvSpPr>
        <p:spPr>
          <a:xfrm>
            <a:off x="1511075" y="6212631"/>
            <a:ext cx="639540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>
                <a:solidFill>
                  <a:schemeClr val="accent1">
                    <a:lumMod val="50000"/>
                  </a:schemeClr>
                </a:solidFill>
              </a:rPr>
              <a:t>Protocollo    MIUR </a:t>
            </a:r>
            <a:r>
              <a:rPr lang="it-IT" sz="700" b="1" dirty="0">
                <a:solidFill>
                  <a:schemeClr val="accent1">
                    <a:lumMod val="50000"/>
                  </a:schemeClr>
                </a:solidFill>
              </a:rPr>
              <a:t>-Associazione dei Familiari delle Vittime del terrorismo e delle stragi</a:t>
            </a:r>
          </a:p>
          <a:p>
            <a:pPr algn="ctr"/>
            <a:r>
              <a:rPr lang="it-IT" sz="1200" dirty="0" smtClean="0">
                <a:solidFill>
                  <a:srgbClr val="002060"/>
                </a:solidFill>
              </a:rPr>
              <a:t>Diego Parzani – 23/11/2015</a:t>
            </a:r>
            <a:endParaRPr lang="it-IT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6276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27584" y="834743"/>
            <a:ext cx="7315200" cy="1154097"/>
          </a:xfrm>
          <a:prstGeom prst="roundRect">
            <a:avLst/>
          </a:prstGeom>
          <a:solidFill>
            <a:srgbClr val="00FFFF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it-IT" sz="2400" b="1" dirty="0">
                <a:solidFill>
                  <a:srgbClr val="C00000"/>
                </a:solidFill>
              </a:rPr>
              <a:t>FILONE </a:t>
            </a:r>
            <a:r>
              <a:rPr lang="it-IT" sz="2400" b="1" dirty="0" smtClean="0">
                <a:solidFill>
                  <a:srgbClr val="C00000"/>
                </a:solidFill>
              </a:rPr>
              <a:t>2/</a:t>
            </a:r>
            <a:r>
              <a:rPr lang="it-IT" sz="1400" b="1" dirty="0" smtClean="0">
                <a:solidFill>
                  <a:srgbClr val="C00000"/>
                </a:solidFill>
              </a:rPr>
              <a:t>b</a:t>
            </a:r>
            <a:r>
              <a:rPr lang="it-IT" sz="2400" b="1" dirty="0" smtClean="0">
                <a:solidFill>
                  <a:srgbClr val="C00000"/>
                </a:solidFill>
              </a:rPr>
              <a:t> </a:t>
            </a: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-LA </a:t>
            </a: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VIOLENZA FONDAMENTALISTA </a:t>
            </a: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CULTURALE </a:t>
            </a: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E RELIGIOSA </a:t>
            </a:r>
            <a:b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nella globalizzazione del XXI secolo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9592" y="2132856"/>
            <a:ext cx="7315200" cy="396044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Clr>
                <a:schemeClr val="accent1">
                  <a:lumMod val="50000"/>
                </a:schemeClr>
              </a:buClr>
            </a:pPr>
            <a:endParaRPr lang="it-IT" sz="2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accent1">
                  <a:lumMod val="50000"/>
                </a:schemeClr>
              </a:buClr>
            </a:pPr>
            <a:r>
              <a:rPr lang="it-IT" sz="2200" dirty="0" smtClean="0">
                <a:solidFill>
                  <a:schemeClr val="accent1">
                    <a:lumMod val="50000"/>
                  </a:schemeClr>
                </a:solidFill>
              </a:rPr>
              <a:t>Multiculturalismo </a:t>
            </a:r>
            <a:r>
              <a:rPr lang="it-IT" sz="2200" dirty="0">
                <a:solidFill>
                  <a:schemeClr val="accent1">
                    <a:lumMod val="50000"/>
                  </a:schemeClr>
                </a:solidFill>
              </a:rPr>
              <a:t>ed </a:t>
            </a:r>
            <a:r>
              <a:rPr lang="it-IT" sz="2200" dirty="0" smtClean="0">
                <a:solidFill>
                  <a:schemeClr val="accent1">
                    <a:lumMod val="50000"/>
                  </a:schemeClr>
                </a:solidFill>
              </a:rPr>
              <a:t>interculturalismo</a:t>
            </a:r>
          </a:p>
          <a:p>
            <a:pPr algn="just">
              <a:buClr>
                <a:schemeClr val="accent1">
                  <a:lumMod val="50000"/>
                </a:schemeClr>
              </a:buClr>
            </a:pPr>
            <a:endParaRPr lang="it-IT" sz="22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accent1">
                  <a:lumMod val="50000"/>
                </a:schemeClr>
              </a:buClr>
            </a:pPr>
            <a:r>
              <a:rPr lang="it-IT" sz="2200" dirty="0">
                <a:solidFill>
                  <a:schemeClr val="accent1">
                    <a:lumMod val="50000"/>
                  </a:schemeClr>
                </a:solidFill>
              </a:rPr>
              <a:t>Il mondo contemporaneo alla ricerca di nuovi equilibri politici, socioeconomici e demografici: Occidente e nuove realtà emergenti; la formazione di nuove identità tra tradizione e trasformazione</a:t>
            </a: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8648" y="151995"/>
            <a:ext cx="784418" cy="599801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51995"/>
            <a:ext cx="900100" cy="56315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6" name="Immagin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864" y="143326"/>
            <a:ext cx="847152" cy="579888"/>
          </a:xfrm>
          <a:prstGeom prst="rect">
            <a:avLst/>
          </a:prstGeom>
          <a:noFill/>
        </p:spPr>
      </p:pic>
      <p:sp>
        <p:nvSpPr>
          <p:cNvPr id="7" name="CasellaDiTesto 6"/>
          <p:cNvSpPr txBox="1"/>
          <p:nvPr/>
        </p:nvSpPr>
        <p:spPr>
          <a:xfrm>
            <a:off x="1511075" y="6237312"/>
            <a:ext cx="639540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>
                <a:solidFill>
                  <a:schemeClr val="accent1">
                    <a:lumMod val="50000"/>
                  </a:schemeClr>
                </a:solidFill>
              </a:rPr>
              <a:t>Protocollo    MIUR </a:t>
            </a:r>
            <a:r>
              <a:rPr lang="it-IT" sz="700" b="1" dirty="0">
                <a:solidFill>
                  <a:schemeClr val="accent1">
                    <a:lumMod val="50000"/>
                  </a:schemeClr>
                </a:solidFill>
              </a:rPr>
              <a:t>-Associazione dei Familiari delle Vittime del terrorismo e delle stragi</a:t>
            </a:r>
          </a:p>
          <a:p>
            <a:pPr algn="ctr"/>
            <a:r>
              <a:rPr lang="it-IT" sz="1200" dirty="0" smtClean="0">
                <a:solidFill>
                  <a:srgbClr val="002060"/>
                </a:solidFill>
              </a:rPr>
              <a:t>Diego Parzani – 23/11/2015</a:t>
            </a:r>
            <a:endParaRPr lang="it-IT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980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71600" y="762735"/>
            <a:ext cx="7315200" cy="1010081"/>
          </a:xfrm>
          <a:prstGeom prst="roundRect">
            <a:avLst/>
          </a:prstGeom>
          <a:solidFill>
            <a:srgbClr val="00FFFF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it-IT" sz="2400" b="1" dirty="0">
                <a:solidFill>
                  <a:srgbClr val="C00000"/>
                </a:solidFill>
              </a:rPr>
              <a:t>FILONE 3</a:t>
            </a: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: LA VIOLENZA POLITICO IDEOLOGICA nell’Italia e nell’Europa del secondo Novecento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971600" y="1916833"/>
            <a:ext cx="7315200" cy="41764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lvl="0" algn="just">
              <a:buClr>
                <a:schemeClr val="accent1">
                  <a:lumMod val="50000"/>
                </a:schemeClr>
              </a:buClr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Il quadro storico ed economico dell’Italia e dell’Europa dagli anni Cinquanta ai Novanta del XX secolo. Dalla sconfitta dei totalitarismi alla crisi dei “blocchi” di potere internazionali nati alla fine della seconda guerra mondiale: la gestione dei conflitti nella società 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democratica</a:t>
            </a:r>
          </a:p>
          <a:p>
            <a:pPr lvl="0" algn="just">
              <a:buClr>
                <a:schemeClr val="accent1">
                  <a:lumMod val="50000"/>
                </a:schemeClr>
              </a:buClr>
            </a:pP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buClr>
                <a:schemeClr val="accent1">
                  <a:lumMod val="50000"/>
                </a:schemeClr>
              </a:buClr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Gli anni Settanta ed Ottanta in Italia e in Europa : la violenza / i terrorismi / lo Stato / la </a:t>
            </a:r>
            <a:r>
              <a:rPr lang="it-IT" dirty="0" smtClean="0">
                <a:solidFill>
                  <a:schemeClr val="accent1">
                    <a:lumMod val="50000"/>
                  </a:schemeClr>
                </a:solidFill>
              </a:rPr>
              <a:t>Società</a:t>
            </a:r>
          </a:p>
          <a:p>
            <a:pPr lvl="0" algn="just">
              <a:buClr>
                <a:schemeClr val="accent1">
                  <a:lumMod val="50000"/>
                </a:schemeClr>
              </a:buClr>
            </a:pP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buClr>
                <a:schemeClr val="accent1">
                  <a:lumMod val="50000"/>
                </a:schemeClr>
              </a:buClr>
            </a:pPr>
            <a:r>
              <a:rPr lang="it-IT" dirty="0">
                <a:solidFill>
                  <a:schemeClr val="accent1">
                    <a:lumMod val="50000"/>
                  </a:schemeClr>
                </a:solidFill>
              </a:rPr>
              <a:t>Gli anni Novanta in Italia ed Europa: il “superamento” della &lt;Prima repubblica&gt; in Italia e le spinte al rinnovamento della struttura statale; sovranità nazionale e sovranità europea: &lt;Europa degli stati&gt; o &lt;Stati Uniti d’Europa&gt;?</a:t>
            </a: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8648" y="151995"/>
            <a:ext cx="784418" cy="599801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51995"/>
            <a:ext cx="900100" cy="56315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6" name="Immagine 5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35262"/>
            <a:ext cx="847152" cy="579888"/>
          </a:xfrm>
          <a:prstGeom prst="rect">
            <a:avLst/>
          </a:prstGeom>
          <a:noFill/>
        </p:spPr>
      </p:pic>
      <p:sp>
        <p:nvSpPr>
          <p:cNvPr id="7" name="CasellaDiTesto 6"/>
          <p:cNvSpPr txBox="1"/>
          <p:nvPr/>
        </p:nvSpPr>
        <p:spPr>
          <a:xfrm>
            <a:off x="1511075" y="6140623"/>
            <a:ext cx="639540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>
                <a:solidFill>
                  <a:schemeClr val="accent1">
                    <a:lumMod val="50000"/>
                  </a:schemeClr>
                </a:solidFill>
              </a:rPr>
              <a:t>Protocollo    MIUR </a:t>
            </a:r>
            <a:r>
              <a:rPr lang="it-IT" sz="700" b="1" dirty="0">
                <a:solidFill>
                  <a:schemeClr val="accent1">
                    <a:lumMod val="50000"/>
                  </a:schemeClr>
                </a:solidFill>
              </a:rPr>
              <a:t>-Associazione dei Familiari delle Vittime del terrorismo e delle stragi</a:t>
            </a:r>
          </a:p>
          <a:p>
            <a:pPr algn="ctr"/>
            <a:r>
              <a:rPr lang="it-IT" sz="1200" dirty="0" smtClean="0">
                <a:solidFill>
                  <a:srgbClr val="002060"/>
                </a:solidFill>
              </a:rPr>
              <a:t>Diego Parzani – 23/11/2015</a:t>
            </a:r>
            <a:endParaRPr lang="it-IT" sz="1200" dirty="0">
              <a:solidFill>
                <a:srgbClr val="002060"/>
              </a:solidFill>
            </a:endParaRPr>
          </a:p>
        </p:txBody>
      </p:sp>
      <p:sp>
        <p:nvSpPr>
          <p:cNvPr id="8" name="CasellaDiTesto 7"/>
          <p:cNvSpPr txBox="1"/>
          <p:nvPr/>
        </p:nvSpPr>
        <p:spPr>
          <a:xfrm>
            <a:off x="8472668" y="246540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3589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834743"/>
            <a:ext cx="7848872" cy="578033"/>
          </a:xfrm>
          <a:prstGeom prst="roundRect">
            <a:avLst/>
          </a:prstGeom>
          <a:solidFill>
            <a:srgbClr val="00FFFF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it-IT" sz="2400" b="1" dirty="0">
                <a:solidFill>
                  <a:srgbClr val="C00000"/>
                </a:solidFill>
              </a:rPr>
              <a:t>Destinatari </a:t>
            </a: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e </a:t>
            </a:r>
            <a:r>
              <a:rPr lang="it-IT" sz="2400" b="1" dirty="0">
                <a:solidFill>
                  <a:srgbClr val="C00000"/>
                </a:solidFill>
              </a:rPr>
              <a:t>periodo</a:t>
            </a: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 di </a:t>
            </a: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>svolgimento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-a</a:t>
            </a:r>
            <a:endParaRPr lang="it-IT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39552" y="1700808"/>
            <a:ext cx="7992888" cy="338437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lvl="0" indent="0" algn="ctr">
              <a:buNone/>
            </a:pPr>
            <a:r>
              <a:rPr lang="it-IT" sz="3800" b="1" dirty="0">
                <a:solidFill>
                  <a:schemeClr val="accent1">
                    <a:lumMod val="50000"/>
                  </a:schemeClr>
                </a:solidFill>
              </a:rPr>
              <a:t>Destinatari</a:t>
            </a:r>
            <a:r>
              <a:rPr lang="it-IT" sz="3800" dirty="0">
                <a:solidFill>
                  <a:schemeClr val="accent1">
                    <a:lumMod val="50000"/>
                  </a:schemeClr>
                </a:solidFill>
              </a:rPr>
              <a:t> degli interventi formativi </a:t>
            </a:r>
            <a:endParaRPr lang="it-IT" sz="3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lvl="0" indent="0" algn="ctr">
              <a:buNone/>
            </a:pPr>
            <a:r>
              <a:rPr lang="it-IT" sz="2900" dirty="0" smtClean="0">
                <a:solidFill>
                  <a:schemeClr val="accent1">
                    <a:lumMod val="50000"/>
                  </a:schemeClr>
                </a:solidFill>
              </a:rPr>
              <a:t>[</a:t>
            </a:r>
            <a:r>
              <a:rPr lang="it-IT" sz="2900" dirty="0">
                <a:solidFill>
                  <a:schemeClr val="accent1">
                    <a:lumMod val="50000"/>
                  </a:schemeClr>
                </a:solidFill>
              </a:rPr>
              <a:t>tra loro differenziati ma coerenti con i filoni di declinazione della </a:t>
            </a:r>
            <a:r>
              <a:rPr lang="it-IT" sz="2900" dirty="0" err="1">
                <a:solidFill>
                  <a:schemeClr val="accent1">
                    <a:lumMod val="50000"/>
                  </a:schemeClr>
                </a:solidFill>
              </a:rPr>
              <a:t>macrotematica</a:t>
            </a:r>
            <a:r>
              <a:rPr lang="it-IT" sz="2900" dirty="0">
                <a:solidFill>
                  <a:schemeClr val="accent1">
                    <a:lumMod val="50000"/>
                  </a:schemeClr>
                </a:solidFill>
              </a:rPr>
              <a:t> individuata]</a:t>
            </a:r>
            <a:endParaRPr lang="it-IT" sz="58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just">
              <a:buNone/>
            </a:pP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lvl="0" algn="just">
              <a:buClr>
                <a:schemeClr val="accent1">
                  <a:lumMod val="50000"/>
                </a:schemeClr>
              </a:buClr>
            </a:pPr>
            <a:r>
              <a:rPr lang="it-IT" sz="3600" b="1" dirty="0">
                <a:solidFill>
                  <a:schemeClr val="accent1">
                    <a:lumMod val="50000"/>
                  </a:schemeClr>
                </a:solidFill>
              </a:rPr>
              <a:t>docenti</a:t>
            </a:r>
            <a:r>
              <a:rPr lang="it-IT" sz="3600" dirty="0">
                <a:solidFill>
                  <a:schemeClr val="accent1">
                    <a:lumMod val="50000"/>
                  </a:schemeClr>
                </a:solidFill>
              </a:rPr>
              <a:t> della </a:t>
            </a:r>
            <a:r>
              <a:rPr lang="it-IT" sz="3600" u="sng" dirty="0">
                <a:solidFill>
                  <a:schemeClr val="accent1">
                    <a:lumMod val="50000"/>
                  </a:schemeClr>
                </a:solidFill>
              </a:rPr>
              <a:t>secondaria di primo e secondo grado </a:t>
            </a:r>
            <a:r>
              <a:rPr lang="it-IT" sz="3600" dirty="0">
                <a:solidFill>
                  <a:schemeClr val="accent1">
                    <a:lumMod val="50000"/>
                  </a:schemeClr>
                </a:solidFill>
              </a:rPr>
              <a:t>della </a:t>
            </a:r>
            <a:r>
              <a:rPr lang="it-IT" sz="3600" dirty="0">
                <a:solidFill>
                  <a:schemeClr val="bg2">
                    <a:lumMod val="10000"/>
                  </a:schemeClr>
                </a:solidFill>
              </a:rPr>
              <a:t>rete Franciacorta , </a:t>
            </a:r>
            <a:r>
              <a:rPr lang="it-IT" sz="3600" dirty="0" err="1">
                <a:solidFill>
                  <a:schemeClr val="bg2">
                    <a:lumMod val="10000"/>
                  </a:schemeClr>
                </a:solidFill>
              </a:rPr>
              <a:t>Sebino</a:t>
            </a:r>
            <a:r>
              <a:rPr lang="it-IT" sz="3600" dirty="0">
                <a:solidFill>
                  <a:schemeClr val="bg2">
                    <a:lumMod val="10000"/>
                  </a:schemeClr>
                </a:solidFill>
              </a:rPr>
              <a:t>, Ovest </a:t>
            </a:r>
            <a:r>
              <a:rPr lang="it-IT" sz="3600" dirty="0" smtClean="0">
                <a:solidFill>
                  <a:schemeClr val="bg2">
                    <a:lumMod val="10000"/>
                  </a:schemeClr>
                </a:solidFill>
              </a:rPr>
              <a:t>bresciano</a:t>
            </a:r>
          </a:p>
          <a:p>
            <a:pPr lvl="0" algn="just">
              <a:buClr>
                <a:schemeClr val="accent1">
                  <a:lumMod val="50000"/>
                </a:schemeClr>
              </a:buClr>
            </a:pPr>
            <a:endParaRPr lang="it-IT" sz="3600" dirty="0">
              <a:solidFill>
                <a:schemeClr val="bg2">
                  <a:lumMod val="10000"/>
                </a:schemeClr>
              </a:solidFill>
            </a:endParaRPr>
          </a:p>
          <a:p>
            <a:pPr algn="just">
              <a:buClr>
                <a:schemeClr val="accent1">
                  <a:lumMod val="50000"/>
                </a:schemeClr>
              </a:buClr>
            </a:pPr>
            <a:r>
              <a:rPr lang="it-IT" sz="3600" b="1" dirty="0">
                <a:solidFill>
                  <a:schemeClr val="accent1">
                    <a:lumMod val="50000"/>
                  </a:schemeClr>
                </a:solidFill>
              </a:rPr>
              <a:t>studenti</a:t>
            </a:r>
            <a:r>
              <a:rPr lang="it-IT" sz="36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3600" u="sng" dirty="0">
                <a:solidFill>
                  <a:schemeClr val="accent1">
                    <a:lumMod val="50000"/>
                  </a:schemeClr>
                </a:solidFill>
              </a:rPr>
              <a:t>dell’ultimo anno della secondaria di I grado </a:t>
            </a:r>
            <a:r>
              <a:rPr lang="it-IT" sz="3600" dirty="0">
                <a:solidFill>
                  <a:schemeClr val="accent1">
                    <a:lumMod val="50000"/>
                  </a:schemeClr>
                </a:solidFill>
              </a:rPr>
              <a:t>della </a:t>
            </a:r>
            <a:r>
              <a:rPr lang="it-IT" sz="3600" dirty="0">
                <a:solidFill>
                  <a:schemeClr val="bg2">
                    <a:lumMod val="10000"/>
                  </a:schemeClr>
                </a:solidFill>
              </a:rPr>
              <a:t>rete Franciacorta , </a:t>
            </a:r>
            <a:r>
              <a:rPr lang="it-IT" sz="3600" dirty="0" err="1">
                <a:solidFill>
                  <a:schemeClr val="bg2">
                    <a:lumMod val="10000"/>
                  </a:schemeClr>
                </a:solidFill>
              </a:rPr>
              <a:t>Sebino</a:t>
            </a:r>
            <a:r>
              <a:rPr lang="it-IT" sz="3600" dirty="0">
                <a:solidFill>
                  <a:schemeClr val="bg2">
                    <a:lumMod val="10000"/>
                  </a:schemeClr>
                </a:solidFill>
              </a:rPr>
              <a:t>, Ovest bresciano</a:t>
            </a:r>
          </a:p>
          <a:p>
            <a:pPr lvl="0" algn="just">
              <a:buClr>
                <a:schemeClr val="accent1">
                  <a:lumMod val="50000"/>
                </a:schemeClr>
              </a:buClr>
            </a:pP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algn="just">
              <a:buClr>
                <a:schemeClr val="accent1">
                  <a:lumMod val="50000"/>
                </a:schemeClr>
              </a:buClr>
            </a:pPr>
            <a:r>
              <a:rPr lang="it-IT" sz="3600" b="1" dirty="0">
                <a:solidFill>
                  <a:schemeClr val="accent1">
                    <a:lumMod val="50000"/>
                  </a:schemeClr>
                </a:solidFill>
              </a:rPr>
              <a:t>studenti</a:t>
            </a:r>
            <a:r>
              <a:rPr lang="it-IT" sz="3600" dirty="0">
                <a:solidFill>
                  <a:schemeClr val="accent1">
                    <a:lumMod val="50000"/>
                  </a:schemeClr>
                </a:solidFill>
              </a:rPr>
              <a:t> del </a:t>
            </a:r>
            <a:r>
              <a:rPr lang="it-IT" sz="3600" u="sng" dirty="0">
                <a:solidFill>
                  <a:schemeClr val="accent1">
                    <a:lumMod val="50000"/>
                  </a:schemeClr>
                </a:solidFill>
              </a:rPr>
              <a:t>quarto e quinto anno della secondaria di II grado </a:t>
            </a:r>
            <a:r>
              <a:rPr lang="it-IT" sz="3600" dirty="0">
                <a:solidFill>
                  <a:schemeClr val="accent1">
                    <a:lumMod val="50000"/>
                  </a:schemeClr>
                </a:solidFill>
              </a:rPr>
              <a:t>della </a:t>
            </a:r>
            <a:r>
              <a:rPr lang="it-IT" sz="3600" dirty="0">
                <a:solidFill>
                  <a:schemeClr val="bg2">
                    <a:lumMod val="10000"/>
                  </a:schemeClr>
                </a:solidFill>
              </a:rPr>
              <a:t>rete Franciacorta, </a:t>
            </a:r>
            <a:r>
              <a:rPr lang="it-IT" sz="3600" dirty="0" err="1">
                <a:solidFill>
                  <a:schemeClr val="bg2">
                    <a:lumMod val="10000"/>
                  </a:schemeClr>
                </a:solidFill>
              </a:rPr>
              <a:t>Sebino</a:t>
            </a:r>
            <a:r>
              <a:rPr lang="it-IT" sz="3600" dirty="0">
                <a:solidFill>
                  <a:schemeClr val="bg2">
                    <a:lumMod val="10000"/>
                  </a:schemeClr>
                </a:solidFill>
              </a:rPr>
              <a:t>, Ovest bresciano</a:t>
            </a:r>
          </a:p>
          <a:p>
            <a:pPr marL="0" indent="0">
              <a:buNone/>
            </a:pPr>
            <a:r>
              <a:rPr lang="it-IT" dirty="0"/>
              <a:t> 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51520" y="5157192"/>
            <a:ext cx="8568952" cy="129614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45720" lvl="0" indent="0" algn="ctr">
              <a:buNone/>
            </a:pPr>
            <a:r>
              <a:rPr lang="it-IT" sz="4400" b="1" dirty="0">
                <a:solidFill>
                  <a:schemeClr val="accent1">
                    <a:lumMod val="50000"/>
                  </a:schemeClr>
                </a:solidFill>
              </a:rPr>
              <a:t>Periodo </a:t>
            </a:r>
            <a:r>
              <a:rPr lang="it-IT" sz="4400" dirty="0">
                <a:solidFill>
                  <a:schemeClr val="accent1">
                    <a:lumMod val="50000"/>
                  </a:schemeClr>
                </a:solidFill>
              </a:rPr>
              <a:t>di svolgimento delle iniziative di formazione </a:t>
            </a:r>
            <a:endParaRPr lang="it-IT" sz="4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" lvl="0" indent="0" algn="ctr">
              <a:buNone/>
            </a:pP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[</a:t>
            </a:r>
            <a:r>
              <a:rPr lang="it-IT" sz="3600" dirty="0">
                <a:solidFill>
                  <a:schemeClr val="accent1">
                    <a:lumMod val="50000"/>
                  </a:schemeClr>
                </a:solidFill>
              </a:rPr>
              <a:t>indicativo e di massima</a:t>
            </a:r>
            <a:r>
              <a:rPr lang="it-IT" sz="3600" dirty="0" smtClean="0">
                <a:solidFill>
                  <a:schemeClr val="accent1">
                    <a:lumMod val="50000"/>
                  </a:schemeClr>
                </a:solidFill>
              </a:rPr>
              <a:t>]</a:t>
            </a:r>
            <a:endParaRPr lang="it-IT" sz="3600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it-IT" b="1" dirty="0">
                <a:solidFill>
                  <a:schemeClr val="accent1">
                    <a:lumMod val="50000"/>
                  </a:schemeClr>
                </a:solidFill>
              </a:rPr>
              <a:t> </a:t>
            </a:r>
            <a:endParaRPr lang="it-IT" dirty="0">
              <a:solidFill>
                <a:schemeClr val="accent1">
                  <a:lumMod val="50000"/>
                </a:schemeClr>
              </a:solidFill>
            </a:endParaRPr>
          </a:p>
          <a:p>
            <a:pPr marL="45720" lvl="0" indent="0" algn="ctr">
              <a:buNone/>
            </a:pPr>
            <a:r>
              <a:rPr lang="it-IT" sz="4400" b="1" dirty="0">
                <a:solidFill>
                  <a:schemeClr val="accent1">
                    <a:lumMod val="50000"/>
                  </a:schemeClr>
                </a:solidFill>
              </a:rPr>
              <a:t>Anni scolastici </a:t>
            </a:r>
            <a:r>
              <a:rPr lang="it-IT" sz="4400" b="1" dirty="0" smtClean="0">
                <a:solidFill>
                  <a:schemeClr val="accent1">
                    <a:lumMod val="50000"/>
                  </a:schemeClr>
                </a:solidFill>
              </a:rPr>
              <a:t>2015-16 </a:t>
            </a:r>
            <a:r>
              <a:rPr lang="it-IT" sz="4400" b="1" dirty="0">
                <a:solidFill>
                  <a:schemeClr val="accent1">
                    <a:lumMod val="50000"/>
                  </a:schemeClr>
                </a:solidFill>
              </a:rPr>
              <a:t>e </a:t>
            </a:r>
            <a:r>
              <a:rPr lang="it-IT" sz="4400" b="1" dirty="0" smtClean="0">
                <a:solidFill>
                  <a:schemeClr val="accent1">
                    <a:lumMod val="50000"/>
                  </a:schemeClr>
                </a:solidFill>
              </a:rPr>
              <a:t>2016-17: </a:t>
            </a:r>
            <a:r>
              <a:rPr lang="it-IT" sz="4400" dirty="0" smtClean="0">
                <a:solidFill>
                  <a:schemeClr val="accent1">
                    <a:lumMod val="50000"/>
                  </a:schemeClr>
                </a:solidFill>
              </a:rPr>
              <a:t>da </a:t>
            </a:r>
            <a:r>
              <a:rPr lang="it-IT" sz="4400" dirty="0">
                <a:solidFill>
                  <a:schemeClr val="accent1">
                    <a:lumMod val="50000"/>
                  </a:schemeClr>
                </a:solidFill>
              </a:rPr>
              <a:t>febbraio 2016 a maggio 2017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8648" y="151995"/>
            <a:ext cx="784418" cy="599801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51995"/>
            <a:ext cx="900100" cy="56315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7" name="Immagine 6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135262"/>
            <a:ext cx="847152" cy="579888"/>
          </a:xfrm>
          <a:prstGeom prst="rect">
            <a:avLst/>
          </a:prstGeom>
          <a:noFill/>
        </p:spPr>
      </p:pic>
      <p:sp>
        <p:nvSpPr>
          <p:cNvPr id="8" name="CasellaDiTesto 7"/>
          <p:cNvSpPr txBox="1"/>
          <p:nvPr/>
        </p:nvSpPr>
        <p:spPr>
          <a:xfrm>
            <a:off x="1493658" y="6473279"/>
            <a:ext cx="639540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>
                <a:solidFill>
                  <a:schemeClr val="accent1">
                    <a:lumMod val="50000"/>
                  </a:schemeClr>
                </a:solidFill>
              </a:rPr>
              <a:t>Protocollo    MIUR </a:t>
            </a:r>
            <a:r>
              <a:rPr lang="it-IT" sz="700" b="1" dirty="0">
                <a:solidFill>
                  <a:schemeClr val="accent1">
                    <a:lumMod val="50000"/>
                  </a:schemeClr>
                </a:solidFill>
              </a:rPr>
              <a:t>-Associazione dei Familiari delle Vittime del terrorismo e delle stragi</a:t>
            </a:r>
          </a:p>
          <a:p>
            <a:pPr algn="ctr"/>
            <a:r>
              <a:rPr lang="it-IT" sz="1200" dirty="0" smtClean="0">
                <a:solidFill>
                  <a:srgbClr val="002060"/>
                </a:solidFill>
              </a:rPr>
              <a:t>Diego Parzani – 23/11/2015</a:t>
            </a:r>
            <a:endParaRPr lang="it-IT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290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1043608" y="1052736"/>
            <a:ext cx="7315200" cy="938073"/>
          </a:xfrm>
          <a:prstGeom prst="roundRect">
            <a:avLst/>
          </a:prstGeom>
          <a:solidFill>
            <a:srgbClr val="00FFFF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it-IT" sz="2400" b="1" dirty="0">
                <a:solidFill>
                  <a:srgbClr val="C00000"/>
                </a:solidFill>
              </a:rPr>
              <a:t>Metodologia</a:t>
            </a: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 degli interventi formativi proposti: </a:t>
            </a: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sz="2400" b="1" dirty="0" smtClean="0">
                <a:solidFill>
                  <a:srgbClr val="C00000"/>
                </a:solidFill>
              </a:rPr>
              <a:t>ricerca </a:t>
            </a:r>
            <a:r>
              <a:rPr lang="it-IT" sz="2400" b="1" dirty="0">
                <a:solidFill>
                  <a:srgbClr val="C00000"/>
                </a:solidFill>
              </a:rPr>
              <a:t>azione </a:t>
            </a: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ed </a:t>
            </a:r>
            <a:r>
              <a:rPr lang="it-IT" sz="2400" b="1" dirty="0">
                <a:solidFill>
                  <a:srgbClr val="C00000"/>
                </a:solidFill>
              </a:rPr>
              <a:t>attività </a:t>
            </a:r>
            <a:r>
              <a:rPr lang="it-IT" sz="2400" b="1" dirty="0" smtClean="0">
                <a:solidFill>
                  <a:srgbClr val="C00000"/>
                </a:solidFill>
              </a:rPr>
              <a:t>laboratoriale- </a:t>
            </a:r>
            <a:r>
              <a:rPr lang="it-IT" sz="1400" b="1" dirty="0" smtClean="0">
                <a:solidFill>
                  <a:schemeClr val="accent1">
                    <a:lumMod val="50000"/>
                  </a:schemeClr>
                </a:solidFill>
              </a:rPr>
              <a:t>a</a:t>
            </a:r>
            <a:endParaRPr lang="it-IT" sz="1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683568" y="2204864"/>
            <a:ext cx="7848872" cy="396044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buClr>
                <a:schemeClr val="accent1">
                  <a:lumMod val="50000"/>
                </a:schemeClr>
              </a:buClr>
            </a:pPr>
            <a:r>
              <a:rPr lang="it-IT" sz="2900" dirty="0">
                <a:solidFill>
                  <a:schemeClr val="accent1">
                    <a:lumMod val="50000"/>
                  </a:schemeClr>
                </a:solidFill>
              </a:rPr>
              <a:t>Scelta del filone di declinazione della </a:t>
            </a:r>
            <a:r>
              <a:rPr lang="it-IT" sz="2900" dirty="0" err="1">
                <a:solidFill>
                  <a:schemeClr val="accent1">
                    <a:lumMod val="50000"/>
                  </a:schemeClr>
                </a:solidFill>
              </a:rPr>
              <a:t>macroarea</a:t>
            </a:r>
            <a:r>
              <a:rPr lang="it-IT" sz="29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1500" dirty="0">
                <a:solidFill>
                  <a:schemeClr val="accent1">
                    <a:lumMod val="50000"/>
                  </a:schemeClr>
                </a:solidFill>
              </a:rPr>
              <a:t>proposta da parte degli istituti scolastici e/o delle classi coinvolte</a:t>
            </a:r>
          </a:p>
          <a:p>
            <a:pPr lvl="0">
              <a:buClr>
                <a:schemeClr val="accent1">
                  <a:lumMod val="50000"/>
                </a:schemeClr>
              </a:buClr>
            </a:pPr>
            <a:r>
              <a:rPr lang="it-IT" sz="2900" dirty="0">
                <a:solidFill>
                  <a:schemeClr val="accent1">
                    <a:lumMod val="50000"/>
                  </a:schemeClr>
                </a:solidFill>
              </a:rPr>
              <a:t>Attività in aula da parte delle classi coinvolte: </a:t>
            </a:r>
            <a:r>
              <a:rPr lang="it-IT" sz="29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it-IT" sz="1500" dirty="0" smtClean="0">
                <a:solidFill>
                  <a:schemeClr val="accent1">
                    <a:lumMod val="50000"/>
                  </a:schemeClr>
                </a:solidFill>
              </a:rPr>
              <a:t>introduzione </a:t>
            </a:r>
            <a:r>
              <a:rPr lang="it-IT" sz="1500" dirty="0">
                <a:solidFill>
                  <a:schemeClr val="accent1">
                    <a:lumMod val="50000"/>
                  </a:schemeClr>
                </a:solidFill>
              </a:rPr>
              <a:t>delle tematiche da affrontare, loro contestualizzazione, illustrazione delle finalità da raggiungere</a:t>
            </a:r>
          </a:p>
          <a:p>
            <a:pPr lvl="0">
              <a:buClr>
                <a:schemeClr val="accent1">
                  <a:lumMod val="50000"/>
                </a:schemeClr>
              </a:buClr>
            </a:pPr>
            <a:r>
              <a:rPr lang="it-IT" sz="2900" dirty="0">
                <a:solidFill>
                  <a:schemeClr val="accent1">
                    <a:lumMod val="50000"/>
                  </a:schemeClr>
                </a:solidFill>
              </a:rPr>
              <a:t>Incontri di implementazione con esperti</a:t>
            </a:r>
          </a:p>
          <a:p>
            <a:pPr lvl="0">
              <a:buClr>
                <a:schemeClr val="accent1">
                  <a:lumMod val="50000"/>
                </a:schemeClr>
              </a:buClr>
            </a:pPr>
            <a:r>
              <a:rPr lang="it-IT" sz="2900" dirty="0">
                <a:solidFill>
                  <a:schemeClr val="accent1">
                    <a:lumMod val="50000"/>
                  </a:schemeClr>
                </a:solidFill>
              </a:rPr>
              <a:t>Incontri con testimoni per una cittadinanza attiva: </a:t>
            </a:r>
            <a:r>
              <a:rPr lang="it-IT" sz="1500" dirty="0">
                <a:solidFill>
                  <a:schemeClr val="accent1">
                    <a:lumMod val="50000"/>
                  </a:schemeClr>
                </a:solidFill>
              </a:rPr>
              <a:t>storie individuali e </a:t>
            </a:r>
            <a:r>
              <a:rPr lang="it-IT" sz="1500" dirty="0" err="1" smtClean="0">
                <a:solidFill>
                  <a:schemeClr val="accent1">
                    <a:lumMod val="50000"/>
                  </a:schemeClr>
                </a:solidFill>
              </a:rPr>
              <a:t>macrostoria</a:t>
            </a:r>
            <a:endParaRPr lang="it-IT" sz="15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8648" y="380927"/>
            <a:ext cx="784418" cy="599801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80927"/>
            <a:ext cx="900100" cy="56315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8" name="Immagine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4370" y="364194"/>
            <a:ext cx="847152" cy="579888"/>
          </a:xfrm>
          <a:prstGeom prst="rect">
            <a:avLst/>
          </a:prstGeom>
          <a:noFill/>
        </p:spPr>
      </p:pic>
      <p:sp>
        <p:nvSpPr>
          <p:cNvPr id="9" name="CasellaDiTesto 8"/>
          <p:cNvSpPr txBox="1"/>
          <p:nvPr/>
        </p:nvSpPr>
        <p:spPr>
          <a:xfrm>
            <a:off x="1518315" y="6237312"/>
            <a:ext cx="639540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>
                <a:solidFill>
                  <a:schemeClr val="accent1">
                    <a:lumMod val="50000"/>
                  </a:schemeClr>
                </a:solidFill>
              </a:rPr>
              <a:t>Protocollo    MIUR </a:t>
            </a:r>
            <a:r>
              <a:rPr lang="it-IT" sz="700" b="1" dirty="0">
                <a:solidFill>
                  <a:schemeClr val="accent1">
                    <a:lumMod val="50000"/>
                  </a:schemeClr>
                </a:solidFill>
              </a:rPr>
              <a:t>-Associazione dei Familiari delle Vittime del terrorismo e delle stragi</a:t>
            </a:r>
          </a:p>
          <a:p>
            <a:pPr algn="ctr"/>
            <a:r>
              <a:rPr lang="it-IT" sz="1200" dirty="0" smtClean="0">
                <a:solidFill>
                  <a:srgbClr val="002060"/>
                </a:solidFill>
              </a:rPr>
              <a:t>Diego Parzani – 23/11/2015</a:t>
            </a:r>
            <a:endParaRPr lang="it-IT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8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971600" y="836712"/>
            <a:ext cx="7315200" cy="938073"/>
          </a:xfrm>
          <a:prstGeom prst="roundRect">
            <a:avLst/>
          </a:prstGeom>
          <a:solidFill>
            <a:srgbClr val="00FFFF"/>
          </a:solidFill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/>
          <a:p>
            <a:r>
              <a:rPr lang="it-IT" sz="2400" b="1" dirty="0">
                <a:solidFill>
                  <a:srgbClr val="C00000"/>
                </a:solidFill>
              </a:rPr>
              <a:t>Metodologia</a:t>
            </a: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 degli interventi formativi proposti: </a:t>
            </a:r>
            <a: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it-IT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it-IT" sz="2400" b="1" dirty="0" smtClean="0">
                <a:solidFill>
                  <a:srgbClr val="C00000"/>
                </a:solidFill>
              </a:rPr>
              <a:t>ricerca </a:t>
            </a:r>
            <a:r>
              <a:rPr lang="it-IT" sz="2400" b="1" dirty="0">
                <a:solidFill>
                  <a:srgbClr val="C00000"/>
                </a:solidFill>
              </a:rPr>
              <a:t>azione </a:t>
            </a:r>
            <a:r>
              <a:rPr lang="it-IT" sz="2400" b="1" dirty="0">
                <a:solidFill>
                  <a:schemeClr val="accent1">
                    <a:lumMod val="50000"/>
                  </a:schemeClr>
                </a:solidFill>
              </a:rPr>
              <a:t>ed </a:t>
            </a:r>
            <a:r>
              <a:rPr lang="it-IT" sz="2400" b="1" dirty="0">
                <a:solidFill>
                  <a:srgbClr val="C00000"/>
                </a:solidFill>
              </a:rPr>
              <a:t>attività </a:t>
            </a:r>
            <a:r>
              <a:rPr lang="it-IT" sz="2400" b="1" dirty="0" smtClean="0">
                <a:solidFill>
                  <a:srgbClr val="C00000"/>
                </a:solidFill>
              </a:rPr>
              <a:t>laboratoriale</a:t>
            </a:r>
            <a:r>
              <a:rPr lang="it-IT" sz="1400" b="1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it-IT" sz="2400" b="1" dirty="0" smtClean="0">
                <a:solidFill>
                  <a:srgbClr val="C00000"/>
                </a:solidFill>
              </a:rPr>
              <a:t> </a:t>
            </a:r>
            <a:r>
              <a:rPr lang="it-IT" sz="1400" b="1" dirty="0" smtClean="0">
                <a:solidFill>
                  <a:schemeClr val="tx2">
                    <a:lumMod val="50000"/>
                  </a:schemeClr>
                </a:solidFill>
              </a:rPr>
              <a:t>b</a:t>
            </a:r>
            <a:endParaRPr lang="it-IT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704764" y="1988840"/>
            <a:ext cx="7848872" cy="410445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>
              <a:buClr>
                <a:schemeClr val="accent1">
                  <a:lumMod val="50000"/>
                </a:schemeClr>
              </a:buClr>
            </a:pPr>
            <a:r>
              <a:rPr lang="it-IT" sz="2900" dirty="0" smtClean="0">
                <a:solidFill>
                  <a:schemeClr val="accent1">
                    <a:lumMod val="50000"/>
                  </a:schemeClr>
                </a:solidFill>
              </a:rPr>
              <a:t>Attività </a:t>
            </a:r>
            <a:r>
              <a:rPr lang="it-IT" sz="2900" dirty="0">
                <a:solidFill>
                  <a:schemeClr val="accent1">
                    <a:lumMod val="50000"/>
                  </a:schemeClr>
                </a:solidFill>
              </a:rPr>
              <a:t>in aula da parte delle classi </a:t>
            </a:r>
            <a:r>
              <a:rPr lang="it-IT" sz="2900" dirty="0" smtClean="0">
                <a:solidFill>
                  <a:schemeClr val="accent1">
                    <a:lumMod val="50000"/>
                  </a:schemeClr>
                </a:solidFill>
              </a:rPr>
              <a:t>coinvolte:       </a:t>
            </a:r>
            <a:r>
              <a:rPr lang="it-IT" sz="1500" dirty="0">
                <a:solidFill>
                  <a:schemeClr val="accent1">
                    <a:lumMod val="50000"/>
                  </a:schemeClr>
                </a:solidFill>
              </a:rPr>
              <a:t>sviluppo delle tematiche affrontate / lettura della documentazione / dibattito tra studenti / produzione di materiali / verifica delle competenze </a:t>
            </a:r>
            <a:r>
              <a:rPr lang="it-IT" sz="1500" dirty="0" smtClean="0">
                <a:solidFill>
                  <a:schemeClr val="accent1">
                    <a:lumMod val="50000"/>
                  </a:schemeClr>
                </a:solidFill>
              </a:rPr>
              <a:t>acquisite</a:t>
            </a:r>
          </a:p>
          <a:p>
            <a:pPr marL="0" lvl="0" indent="0">
              <a:buClr>
                <a:schemeClr val="accent1">
                  <a:lumMod val="50000"/>
                </a:schemeClr>
              </a:buClr>
              <a:buNone/>
            </a:pPr>
            <a:endParaRPr lang="it-IT" sz="1500" dirty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Clr>
                <a:schemeClr val="accent1">
                  <a:lumMod val="50000"/>
                </a:schemeClr>
              </a:buClr>
            </a:pPr>
            <a:r>
              <a:rPr lang="it-IT" sz="2900" dirty="0">
                <a:solidFill>
                  <a:schemeClr val="accent1">
                    <a:lumMod val="50000"/>
                  </a:schemeClr>
                </a:solidFill>
              </a:rPr>
              <a:t>Giornata/e finali di presentazione dei lavori svolti nelle classi. </a:t>
            </a:r>
            <a:r>
              <a:rPr lang="it-IT" sz="1500" dirty="0">
                <a:solidFill>
                  <a:schemeClr val="accent1">
                    <a:lumMod val="50000"/>
                  </a:schemeClr>
                </a:solidFill>
              </a:rPr>
              <a:t>Valutazione dell’iniziativa</a:t>
            </a:r>
            <a:r>
              <a:rPr lang="it-IT" sz="2900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marL="0" lvl="0" indent="0">
              <a:buClr>
                <a:schemeClr val="accent1">
                  <a:lumMod val="50000"/>
                </a:schemeClr>
              </a:buClr>
              <a:buNone/>
            </a:pPr>
            <a:endParaRPr lang="it-IT" sz="2900" dirty="0">
              <a:solidFill>
                <a:schemeClr val="accent1">
                  <a:lumMod val="50000"/>
                </a:schemeClr>
              </a:solidFill>
            </a:endParaRPr>
          </a:p>
          <a:p>
            <a:pPr lvl="0">
              <a:buClr>
                <a:schemeClr val="accent1">
                  <a:lumMod val="50000"/>
                </a:schemeClr>
              </a:buClr>
            </a:pPr>
            <a:r>
              <a:rPr lang="it-IT" sz="2900" dirty="0">
                <a:solidFill>
                  <a:schemeClr val="accent1">
                    <a:lumMod val="50000"/>
                  </a:schemeClr>
                </a:solidFill>
              </a:rPr>
              <a:t>Pubblicazione dei materiali </a:t>
            </a:r>
            <a:r>
              <a:rPr lang="it-IT" sz="2900" dirty="0" smtClean="0">
                <a:solidFill>
                  <a:schemeClr val="accent1">
                    <a:lumMod val="50000"/>
                  </a:schemeClr>
                </a:solidFill>
              </a:rPr>
              <a:t>prodotti                             </a:t>
            </a:r>
            <a:r>
              <a:rPr lang="it-IT" sz="1500" dirty="0">
                <a:solidFill>
                  <a:schemeClr val="accent1">
                    <a:lumMod val="50000"/>
                  </a:schemeClr>
                </a:solidFill>
              </a:rPr>
              <a:t>per loro successiva condivisione con altre classi / docenti.</a:t>
            </a:r>
          </a:p>
          <a:p>
            <a:endParaRPr lang="it-IT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8648" y="151995"/>
            <a:ext cx="784418" cy="599801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51995"/>
            <a:ext cx="900100" cy="563155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8" name="Immagine 7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7783" y="143628"/>
            <a:ext cx="847152" cy="579888"/>
          </a:xfrm>
          <a:prstGeom prst="rect">
            <a:avLst/>
          </a:prstGeom>
          <a:noFill/>
        </p:spPr>
      </p:pic>
      <p:sp>
        <p:nvSpPr>
          <p:cNvPr id="9" name="CasellaDiTesto 8"/>
          <p:cNvSpPr txBox="1"/>
          <p:nvPr/>
        </p:nvSpPr>
        <p:spPr>
          <a:xfrm>
            <a:off x="1493658" y="6309320"/>
            <a:ext cx="6395402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700" b="1" dirty="0" smtClean="0">
                <a:solidFill>
                  <a:schemeClr val="accent1">
                    <a:lumMod val="50000"/>
                  </a:schemeClr>
                </a:solidFill>
              </a:rPr>
              <a:t>Protocollo    MIUR </a:t>
            </a:r>
            <a:r>
              <a:rPr lang="it-IT" sz="700" b="1" dirty="0">
                <a:solidFill>
                  <a:schemeClr val="accent1">
                    <a:lumMod val="50000"/>
                  </a:schemeClr>
                </a:solidFill>
              </a:rPr>
              <a:t>-Associazione dei Familiari delle Vittime del terrorismo e delle stragi</a:t>
            </a:r>
          </a:p>
          <a:p>
            <a:pPr algn="ctr"/>
            <a:r>
              <a:rPr lang="it-IT" sz="1200" dirty="0" smtClean="0">
                <a:solidFill>
                  <a:srgbClr val="002060"/>
                </a:solidFill>
              </a:rPr>
              <a:t>Diego Parzani – 23/11/2015</a:t>
            </a:r>
            <a:endParaRPr lang="it-IT" sz="12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94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</TotalTime>
  <Words>636</Words>
  <Application>Microsoft Macintosh PowerPoint</Application>
  <PresentationFormat>Presentazione su schermo (4:3)</PresentationFormat>
  <Paragraphs>67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1" baseType="lpstr">
      <vt:lpstr>Calibri</vt:lpstr>
      <vt:lpstr>Arial</vt:lpstr>
      <vt:lpstr>Tema di Office</vt:lpstr>
      <vt:lpstr>Diritti civili e diritti umani: promozione – pratica – negazione nella società attuale. Inclusività/responsabilità sociale ed individuale/ partecipazione  contro le violenze [politiche – socio economiche – culturali e religiose] </vt:lpstr>
      <vt:lpstr>FILONE 1- LE «BATTAGLIE» SOCIALI la difficile promozione dei diritti civili ed individuali dagli anni Settanta del XX secolo in Italia</vt:lpstr>
      <vt:lpstr>FILONE 2/a - LA VIOLENZA FONDAMENTALISTA  CULTURALE E RELIGIOSA  nella globalizzazione del XXI secolo</vt:lpstr>
      <vt:lpstr>FILONE 2/b -LA VIOLENZA FONDAMENTALISTA  CULTURALE E RELIGIOSA  nella globalizzazione del XXI secolo</vt:lpstr>
      <vt:lpstr>FILONE 3: LA VIOLENZA POLITICO IDEOLOGICA nell’Italia e nell’Europa del secondo Novecento</vt:lpstr>
      <vt:lpstr>Destinatari e periodo di svolgimento-a</vt:lpstr>
      <vt:lpstr>Metodologia degli interventi formativi proposti:  ricerca azione ed attività laboratoriale- a</vt:lpstr>
      <vt:lpstr>Metodologia degli interventi formativi proposti:  ricerca azione ed attività laboratoriale- b</vt:lpstr>
    </vt:vector>
  </TitlesOfParts>
  <LinksUpToDate>false</LinksUpToDate>
  <SharedDoc>false</SharedDoc>
  <HyperlinksChanged>false</HyperlinksChanged>
  <AppVersion>15.0039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Diritti civili e diritti umani: promozione – pratica – negazione nella società attuale. Inclusività /responsabilità sociale ed individuale/ partecipazione  contro le violenze [politiche – socio economiche – culturali e religiose]</dc:title>
  <dc:creator>miky</dc:creator>
  <cp:lastModifiedBy>diego parzani</cp:lastModifiedBy>
  <cp:revision>19</cp:revision>
  <dcterms:created xsi:type="dcterms:W3CDTF">2015-11-20T21:08:35Z</dcterms:created>
  <dcterms:modified xsi:type="dcterms:W3CDTF">2017-11-03T07:32:22Z</dcterms:modified>
</cp:coreProperties>
</file>